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676" r:id="rId18"/>
    <p:sldId id="678" r:id="rId19"/>
    <p:sldId id="675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79" r:id="rId28"/>
    <p:sldId id="671" r:id="rId29"/>
    <p:sldId id="572" r:id="rId30"/>
    <p:sldId id="687" r:id="rId31"/>
    <p:sldId id="677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  <a:srgbClr val="006666"/>
    <a:srgbClr val="FF0000"/>
    <a:srgbClr val="003399"/>
    <a:srgbClr val="0000FF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>
        <p:scale>
          <a:sx n="100" d="100"/>
          <a:sy n="100" d="100"/>
        </p:scale>
        <p:origin x="234" y="-3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2" y="4689243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36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043608" y="206084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Amendment process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TSOs: Where is this information available?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Gas 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Once per hour during the gas day (</a:t>
            </a:r>
            <a:r>
              <a:rPr lang="en-US" dirty="0" err="1" smtClean="0">
                <a:ea typeface="Arial Unicode MS" pitchFamily="34" charset="-128"/>
              </a:rPr>
              <a:t>Wobbe</a:t>
            </a:r>
            <a:r>
              <a:rPr lang="en-US" dirty="0" smtClean="0">
                <a:ea typeface="Arial Unicode MS" pitchFamily="34" charset="-128"/>
              </a:rPr>
              <a:t> index and GCV) every IP. </a:t>
            </a:r>
            <a:endParaRPr lang="en-US" dirty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Data availability, for so long?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/>
              <a:t>Where is this information available</a:t>
            </a:r>
            <a:r>
              <a:rPr lang="en-US" dirty="0" smtClean="0"/>
              <a:t>?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List of parties to receive gas quality information.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3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Interactive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191683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will monitor the implementation of the code </a:t>
            </a:r>
            <a:r>
              <a:rPr lang="en-US" dirty="0" smtClean="0">
                <a:ea typeface="Arial Unicode MS" pitchFamily="34" charset="-128"/>
              </a:rPr>
              <a:t>as from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May 2016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Exchange information between NRAs and TSOs from the bilateral discussions to </a:t>
            </a:r>
            <a:r>
              <a:rPr lang="en-US" dirty="0" err="1" smtClean="0"/>
              <a:t>analyse</a:t>
            </a:r>
            <a:r>
              <a:rPr lang="en-US" dirty="0" smtClean="0"/>
              <a:t> the compliance of the current Interconnection Agreements with  the content of NC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Follow up of the </a:t>
            </a:r>
            <a:r>
              <a:rPr lang="en-US" dirty="0" err="1" smtClean="0"/>
              <a:t>harmonisation</a:t>
            </a:r>
            <a:r>
              <a:rPr lang="en-US" dirty="0" smtClean="0"/>
              <a:t> about short term monitoring on gas quality:  TSOs data publication</a:t>
            </a:r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6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 and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708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CMP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Implementation and follow-up of the CMP procedures.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Balancing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Implementation and follow-up of the Balancing regimes at national levels.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Market Integration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Regional </a:t>
            </a:r>
            <a:r>
              <a:rPr lang="en-US" dirty="0" smtClean="0"/>
              <a:t>hubs’ </a:t>
            </a:r>
            <a:r>
              <a:rPr lang="en-US" dirty="0" smtClean="0"/>
              <a:t>assessment.</a:t>
            </a:r>
            <a:endParaRPr lang="en-US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Ways to integrate markets.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Infrastructures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Incremental and new capacities.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TYNDPs, PCIs.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Interoperability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Shippers’ licenses harmonization.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20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 </a:t>
            </a:r>
            <a:r>
              <a:rPr lang="es-ES" sz="1600" dirty="0" smtClean="0"/>
              <a:t>IG meeting </a:t>
            </a:r>
            <a:r>
              <a:rPr lang="es-ES" sz="1600" dirty="0" err="1" smtClean="0"/>
              <a:t>May</a:t>
            </a:r>
            <a:r>
              <a:rPr lang="es-ES" sz="1600" dirty="0" smtClean="0"/>
              <a:t> 31st</a:t>
            </a:r>
            <a:endParaRPr lang="es-ES" sz="1600" u="sng" dirty="0" smtClean="0"/>
          </a:p>
          <a:p>
            <a:pPr lvl="0"/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 flipH="1">
            <a:off x="971600" y="4149080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20</a:t>
            </a:r>
            <a:endParaRPr lang="es-E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1912706"/>
            <a:ext cx="626469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Minutes of the last meeting and agenda of this meeting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CMP: common methodology of OSBB in the Region 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Final approval  of the OSBB procedure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Timeline for implementation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 and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Interoperability NC. Latest developments and next steps in the Region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Proposals for the new SGRI Working Plan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Calendar for the next meetings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procedure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755576" y="2132856"/>
            <a:ext cx="77048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Last changes: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estriction of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renominations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when the BB is launched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In order to avoid opportunistic behavior, shippers who have sold capacity in the BB and </a:t>
            </a:r>
            <a:r>
              <a:rPr lang="en-US" dirty="0" err="1" smtClean="0">
                <a:ea typeface="Arial Unicode MS" pitchFamily="34" charset="-128"/>
              </a:rPr>
              <a:t>renominate</a:t>
            </a:r>
            <a:r>
              <a:rPr lang="en-US" dirty="0" smtClean="0">
                <a:ea typeface="Arial Unicode MS" pitchFamily="34" charset="-128"/>
              </a:rPr>
              <a:t> downwards during the gas day will not be paid by TSOs for the equivalent amount of nominations been bought back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>
                <a:ea typeface="Arial Unicode MS" pitchFamily="34" charset="-128"/>
              </a:rPr>
              <a:t>Clarification of the pro-rata mechanism </a:t>
            </a:r>
            <a:r>
              <a:rPr lang="en-US" dirty="0" smtClean="0">
                <a:ea typeface="Arial Unicode MS" pitchFamily="34" charset="-128"/>
              </a:rPr>
              <a:t>when </a:t>
            </a:r>
            <a:r>
              <a:rPr lang="en-US" dirty="0">
                <a:ea typeface="Arial Unicode MS" pitchFamily="34" charset="-128"/>
              </a:rPr>
              <a:t>the BB procedure cannot provide the reduction of nominations required by TSOs, as well as which users are affected. </a:t>
            </a:r>
            <a:endParaRPr lang="es-ES" dirty="0">
              <a:ea typeface="Arial Unicode MS" pitchFamily="34" charset="-128"/>
            </a:endParaRPr>
          </a:p>
          <a:p>
            <a:pPr lvl="1" algn="just" eaLnBrk="0" hangingPunct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algn="just" eaLnBrk="0" hangingPunct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 most efficient BB mechanism </a:t>
            </a:r>
            <a:r>
              <a:rPr lang="en-US" dirty="0" smtClean="0">
                <a:ea typeface="Arial Unicode MS" pitchFamily="34" charset="-128"/>
              </a:rPr>
              <a:t>must be chosen </a:t>
            </a:r>
            <a:r>
              <a:rPr lang="en-US" dirty="0" smtClean="0">
                <a:ea typeface="Arial Unicode MS" pitchFamily="34" charset="-128"/>
              </a:rPr>
              <a:t>in PRISMA by </a:t>
            </a:r>
            <a:r>
              <a:rPr lang="en-US" dirty="0" smtClean="0">
                <a:ea typeface="Arial Unicode MS" pitchFamily="34" charset="-128"/>
              </a:rPr>
              <a:t>the TSOs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call for offers versus reverse auctions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). </a:t>
            </a:r>
            <a:r>
              <a:rPr lang="en-US" dirty="0" smtClean="0">
                <a:ea typeface="Arial Unicode MS" pitchFamily="34" charset="-128"/>
              </a:rPr>
              <a:t>The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mechanism must be as simple and efficient as possible to </a:t>
            </a:r>
            <a:r>
              <a:rPr lang="en-US" dirty="0" smtClean="0">
                <a:ea typeface="Arial Unicode MS" pitchFamily="34" charset="-128"/>
              </a:rPr>
              <a:t>guarantee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that 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OSBB mechanism is correctly designed to lead a low use of the BB procedure.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in the Region</a:t>
            </a:r>
          </a:p>
          <a:p>
            <a:r>
              <a:rPr lang="en-GB" sz="2400" b="1" dirty="0" smtClean="0"/>
              <a:t>II.2 Timeline for implementation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11560" y="2858453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Final Approval: OSBB scheme </a:t>
            </a:r>
          </a:p>
          <a:p>
            <a:pPr marL="268288" lvl="0" indent="-268288" algn="just"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NEXT STEPS</a:t>
            </a:r>
            <a:endParaRPr lang="en-US" dirty="0" smtClean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Final version </a:t>
            </a:r>
            <a:r>
              <a:rPr lang="en-US" dirty="0" smtClean="0">
                <a:ea typeface="Arial Unicode MS" pitchFamily="34" charset="-128"/>
              </a:rPr>
              <a:t>for approval</a:t>
            </a:r>
            <a:endParaRPr lang="en-US" dirty="0" smtClean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Web publication: ACER, ERSE, CRE, CNMC</a:t>
            </a:r>
          </a:p>
          <a:p>
            <a:pPr marL="806450" lvl="1" indent="-349250" algn="just" eaLnBrk="0" hangingPunct="0">
              <a:buFontTx/>
              <a:buChar char="•"/>
            </a:pPr>
            <a:endParaRPr lang="en-US" b="1" dirty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Deadline for OSBB to be implemented: </a:t>
            </a:r>
            <a:endParaRPr lang="en-US" dirty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November 2016</a:t>
            </a:r>
            <a:endParaRPr lang="en-US" dirty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 smtClean="0"/>
          </a:p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Quantity of gas.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algn="just">
              <a:defRPr/>
            </a:pPr>
            <a:r>
              <a:rPr lang="en-US" dirty="0" smtClean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rule for nominations and </a:t>
            </a:r>
            <a:r>
              <a:rPr lang="en-US" dirty="0" err="1" smtClean="0"/>
              <a:t>renominations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Provision of data exchange for the marching process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914400" lvl="3" algn="just">
              <a:defRPr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takes into account characteristics of IP, </a:t>
            </a:r>
            <a:r>
              <a:rPr lang="en-US" dirty="0" err="1" smtClean="0"/>
              <a:t>linepack</a:t>
            </a:r>
            <a:r>
              <a:rPr lang="en-US" dirty="0" smtClean="0"/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If other rule different to OBA is followed this rule must be published and network users are invited to comment.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47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f7790cd7-0b6d-411a-bb53-aed0e3ed9d50">0 - 36th IG_Meeting guide v1.pptx</AcerDocumentName>
    <_dlc_DocId xmlns="985daa2e-53d8-4475-82b8-9c7d25324e34">ACER-2016-41002</_dlc_DocId>
    <_dlc_DocIdUrl xmlns="985daa2e-53d8-4475-82b8-9c7d25324e34">
      <Url>https://extranet.acer.europa.eu/Events/36th-IG-Meeting/_layouts/DocIdRedir.aspx?ID=ACER-2016-41002</Url>
      <Description>ACER-2016-41002</Description>
    </_dlc_DocIdUrl>
    <ACER_Abstract xmlns="985daa2e-53d8-4475-82b8-9c7d25324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BAEF7B68B845AB6976F6B66CEFFF" ma:contentTypeVersion="27" ma:contentTypeDescription="Create a new document." ma:contentTypeScope="" ma:versionID="c4c7bf9da69c6e6761de64078675cbdb">
  <xsd:schema xmlns:xsd="http://www.w3.org/2001/XMLSchema" xmlns:xs="http://www.w3.org/2001/XMLSchema" xmlns:p="http://schemas.microsoft.com/office/2006/metadata/properties" xmlns:ns2="985daa2e-53d8-4475-82b8-9c7d25324e34" xmlns:ns3="f7790cd7-0b6d-411a-bb53-aed0e3ed9d50" targetNamespace="http://schemas.microsoft.com/office/2006/metadata/properties" ma:root="true" ma:fieldsID="e142b0e81dce69cfa038074973fbd6fd" ns2:_="" ns3:_="">
    <xsd:import namespace="985daa2e-53d8-4475-82b8-9c7d25324e34"/>
    <xsd:import namespace="f7790cd7-0b6d-411a-bb53-aed0e3ed9d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0cd7-0b6d-411a-bb53-aed0e3ed9d50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BEF57-1E60-4FA4-8739-8402576A16FA}"/>
</file>

<file path=customXml/itemProps2.xml><?xml version="1.0" encoding="utf-8"?>
<ds:datastoreItem xmlns:ds="http://schemas.openxmlformats.org/officeDocument/2006/customXml" ds:itemID="{E21F6A84-C3C2-4F07-A19F-79C1924D1ACB}"/>
</file>

<file path=customXml/itemProps3.xml><?xml version="1.0" encoding="utf-8"?>
<ds:datastoreItem xmlns:ds="http://schemas.openxmlformats.org/officeDocument/2006/customXml" ds:itemID="{BCCA7DF8-8C29-40F0-8287-479DB521DDA3}"/>
</file>

<file path=customXml/itemProps4.xml><?xml version="1.0" encoding="utf-8"?>
<ds:datastoreItem xmlns:ds="http://schemas.openxmlformats.org/officeDocument/2006/customXml" ds:itemID="{BE53EFFC-D258-4FD3-9ED2-2F91A9F905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14942</TotalTime>
  <Words>979</Words>
  <Application>Microsoft Office PowerPoint</Application>
  <PresentationFormat>Presentación en pantalla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2022</cp:revision>
  <cp:lastPrinted>2015-11-20T10:40:02Z</cp:lastPrinted>
  <dcterms:created xsi:type="dcterms:W3CDTF">2008-11-21T11:47:24Z</dcterms:created>
  <dcterms:modified xsi:type="dcterms:W3CDTF">2016-04-15T10:51:20Z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0x010100DB7EBAEF7B68B845AB6976F6B66CEFFF</vt:lpwstr>
  </property>
  <property fmtid="{D5CDD505-2E9C-101B-9397-08002B2CF9AE}" pid="3" name="_dlc_DocIdItemGuid">
    <vt:lpwstr>a930c12a-0581-4eea-b7ee-5d1f002d75c1</vt:lpwstr>
  </property>
</Properties>
</file>